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64" r:id="rId4"/>
    <p:sldId id="266" r:id="rId5"/>
    <p:sldId id="265" r:id="rId6"/>
    <p:sldId id="275" r:id="rId7"/>
    <p:sldId id="268" r:id="rId8"/>
    <p:sldId id="267" r:id="rId9"/>
    <p:sldId id="269" r:id="rId10"/>
    <p:sldId id="278" r:id="rId11"/>
    <p:sldId id="279" r:id="rId12"/>
    <p:sldId id="270" r:id="rId13"/>
    <p:sldId id="274" r:id="rId14"/>
    <p:sldId id="271" r:id="rId15"/>
    <p:sldId id="273" r:id="rId16"/>
    <p:sldId id="272" r:id="rId17"/>
    <p:sldId id="276" r:id="rId18"/>
    <p:sldId id="277" r:id="rId19"/>
    <p:sldId id="263" r:id="rId20"/>
  </p:sldIdLst>
  <p:sldSz cx="18288000" cy="10287000"/>
  <p:notesSz cx="6858000" cy="9144000"/>
  <p:embeddedFontLst>
    <p:embeddedFont>
      <p:font typeface="Noto Sans JP" panose="020B0200000000000000" pitchFamily="34" charset="-128"/>
      <p:bold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0" roundtripDataSignature="AMtx7miyNneoUtpKM0S75UBqwGdOOiGO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4F74C40-65D1-481A-8F56-A07DC155CC42}">
  <a:tblStyle styleId="{B4F74C40-65D1-481A-8F56-A07DC155CC4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09"/>
    <p:restoredTop sz="96301"/>
  </p:normalViewPr>
  <p:slideViewPr>
    <p:cSldViewPr snapToGrid="0">
      <p:cViewPr varScale="1">
        <p:scale>
          <a:sx n="85" d="100"/>
          <a:sy n="85" d="100"/>
        </p:scale>
        <p:origin x="296" y="1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30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AE7CB3AF-6CB7-95CA-07D0-F08C7B7833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8B1AE03A-7A5E-D623-D596-093EFA30D96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ED97D2A3-2DF9-5A77-BD07-6F21E27A1E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86051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E2E3194C-992D-0543-2F4F-6CB51FB0CB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56DE5566-A07C-39EF-F618-B110109675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7380FEB4-D56B-2AA7-B0F6-649A03C6C3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00529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38D8B376-6384-07F2-A4A2-E414A9A66F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621A9B57-82A1-5D1F-E53B-171BCB9BF78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42392161-1520-9731-EBBB-AF59BB7BBF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107878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C90DF544-256D-6875-C5DE-0145AF6F7B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F1B5F053-16A6-E656-0DFD-A02B5F2734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652BB63E-2D86-C300-3407-65C7CAF5C4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68645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175EF171-7766-D420-6206-AD6B2089A0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B94A7CF7-4BDA-1B97-5779-CEE4850D6C4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63538422-4915-02BB-86E2-E4B245C8D0E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997855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F1BB8999-4C66-A3A7-B63B-DF4D6C817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A89FCB42-D06C-D0B7-96F3-11E3673CAB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BB85E21D-FF29-908C-47D9-5B034082883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085283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6554FCD8-EA3C-D880-793C-FEBDCAD7B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74F3513E-789F-C537-51C6-2BC6F6287D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49CD81D3-E2BD-A4C0-C3A2-1BD0B365EE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44165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E766CFAB-870F-FD31-8DC4-976949621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3A376786-5743-3ABE-4B98-30A3132F26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F934257C-F729-B001-C783-96EF42C7CAE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71786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B257D394-638B-8EB1-0F5A-1CDC96805F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1F305EAE-8A4D-ABD4-AB45-18D55DEABBB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294DD785-3E33-7932-65B2-8E01EB7B6D4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60711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5C922F1C-2086-473C-E1B1-2C96408A5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62EFCD30-D30C-CC1F-2018-4105351B0FA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34F4F65E-8ECC-0648-6DA0-8E4B71EF05F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9703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2BA2D6E8-7475-4152-05A0-4FF7A70BC1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1C38E9C1-2DBB-FFE9-D9AF-75FC3680B5A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D7F927EA-EA0D-05CF-F18F-E71991B95A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661592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556E64E9-0200-8055-4B22-BDBC5C555F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FC4BB9F0-BB75-28BC-8DED-A5336150F4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82BE458B-73D1-5C74-360A-2501C97074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775732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53165983-201D-9993-2D26-D8A547E5DA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17CC73BE-45DB-EE01-3FFD-1AA2EF264B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5F850D32-38C3-A8FD-0A6E-B01B4F55EB8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9271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BDF010EC-F04F-C9A4-7AC2-B1612B6D9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B869A989-2D62-AF3C-592E-0A1223C88E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E4F7790E-ACC6-3474-B78D-47BA57E251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33207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9FA9A169-CE7A-46B8-E134-C1C6A2685F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2B21836D-F946-C6E2-E228-78D18B1E31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F019B8B0-1FB7-3E84-D093-E1BEB5F2A8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1900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>
          <a:extLst>
            <a:ext uri="{FF2B5EF4-FFF2-40B4-BE49-F238E27FC236}">
              <a16:creationId xmlns:a16="http://schemas.microsoft.com/office/drawing/2014/main" id="{96704DF0-E9B2-215F-129D-4B4C70DCB5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>
            <a:extLst>
              <a:ext uri="{FF2B5EF4-FFF2-40B4-BE49-F238E27FC236}">
                <a16:creationId xmlns:a16="http://schemas.microsoft.com/office/drawing/2014/main" id="{ADDF5045-D03E-1A5C-2CEF-AD8C26DE83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2:notes">
            <a:extLst>
              <a:ext uri="{FF2B5EF4-FFF2-40B4-BE49-F238E27FC236}">
                <a16:creationId xmlns:a16="http://schemas.microsoft.com/office/drawing/2014/main" id="{36F523FA-EA68-B239-61FE-CB69650117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194476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9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9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3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3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32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32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3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3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3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33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3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3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3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4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34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34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34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3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3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5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3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3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6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6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3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3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37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7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37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3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38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3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3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png"/><Relationship Id="rId5" Type="http://schemas.openxmlformats.org/officeDocument/2006/relationships/image" Target="../media/image9.pn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5DE0E6"/>
            </a:gs>
            <a:gs pos="100000">
              <a:srgbClr val="004AAD"/>
            </a:gs>
          </a:gsLst>
          <a:lin ang="0" scaled="0"/>
        </a:gra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"/>
          <p:cNvGrpSpPr/>
          <p:nvPr/>
        </p:nvGrpSpPr>
        <p:grpSpPr>
          <a:xfrm>
            <a:off x="547261" y="93341"/>
            <a:ext cx="17193479" cy="9660608"/>
            <a:chOff x="0" y="-114300"/>
            <a:chExt cx="4469349" cy="2511221"/>
          </a:xfrm>
        </p:grpSpPr>
        <p:sp>
          <p:nvSpPr>
            <p:cNvPr id="89" name="Google Shape;89;p1"/>
            <p:cNvSpPr/>
            <p:nvPr/>
          </p:nvSpPr>
          <p:spPr>
            <a:xfrm>
              <a:off x="0" y="0"/>
              <a:ext cx="4469349" cy="2396921"/>
            </a:xfrm>
            <a:custGeom>
              <a:avLst/>
              <a:gdLst/>
              <a:ahLst/>
              <a:cxnLst/>
              <a:rect l="l" t="t" r="r" b="b"/>
              <a:pathLst>
                <a:path w="4469349" h="2396921" extrusionOk="0">
                  <a:moveTo>
                    <a:pt x="22964" y="0"/>
                  </a:moveTo>
                  <a:lnTo>
                    <a:pt x="4446384" y="0"/>
                  </a:lnTo>
                  <a:cubicBezTo>
                    <a:pt x="4452475" y="0"/>
                    <a:pt x="4458316" y="2419"/>
                    <a:pt x="4462623" y="6726"/>
                  </a:cubicBezTo>
                  <a:cubicBezTo>
                    <a:pt x="4466929" y="11033"/>
                    <a:pt x="4469349" y="16874"/>
                    <a:pt x="4469349" y="22964"/>
                  </a:cubicBezTo>
                  <a:lnTo>
                    <a:pt x="4469349" y="2373957"/>
                  </a:lnTo>
                  <a:cubicBezTo>
                    <a:pt x="4469349" y="2380048"/>
                    <a:pt x="4466929" y="2385888"/>
                    <a:pt x="4462623" y="2390195"/>
                  </a:cubicBezTo>
                  <a:cubicBezTo>
                    <a:pt x="4458316" y="2394502"/>
                    <a:pt x="4452475" y="2396921"/>
                    <a:pt x="4446384" y="2396921"/>
                  </a:cubicBezTo>
                  <a:lnTo>
                    <a:pt x="22964" y="2396921"/>
                  </a:lnTo>
                  <a:cubicBezTo>
                    <a:pt x="16874" y="2396921"/>
                    <a:pt x="11033" y="2394502"/>
                    <a:pt x="6726" y="2390195"/>
                  </a:cubicBezTo>
                  <a:cubicBezTo>
                    <a:pt x="2419" y="2385888"/>
                    <a:pt x="0" y="2380048"/>
                    <a:pt x="0" y="2373957"/>
                  </a:cubicBezTo>
                  <a:lnTo>
                    <a:pt x="0" y="22964"/>
                  </a:lnTo>
                  <a:cubicBezTo>
                    <a:pt x="0" y="16874"/>
                    <a:pt x="2419" y="11033"/>
                    <a:pt x="6726" y="6726"/>
                  </a:cubicBezTo>
                  <a:cubicBezTo>
                    <a:pt x="11033" y="2419"/>
                    <a:pt x="16874" y="0"/>
                    <a:pt x="229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 txBox="1"/>
            <p:nvPr/>
          </p:nvSpPr>
          <p:spPr>
            <a:xfrm>
              <a:off x="0" y="-114300"/>
              <a:ext cx="4469349" cy="251122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l" rtl="0">
                <a:lnSpc>
                  <a:spcPct val="49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1" name="Google Shape;91;p1"/>
          <p:cNvCxnSpPr/>
          <p:nvPr/>
        </p:nvCxnSpPr>
        <p:spPr>
          <a:xfrm rot="10800000" flipH="1">
            <a:off x="4074242" y="5848350"/>
            <a:ext cx="10139516" cy="19050"/>
          </a:xfrm>
          <a:prstGeom prst="straightConnector1">
            <a:avLst/>
          </a:prstGeom>
          <a:noFill/>
          <a:ln w="28575" cap="flat" cmpd="sng">
            <a:solidFill>
              <a:srgbClr val="5CDFE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2" name="Google Shape;92;p1"/>
          <p:cNvSpPr txBox="1"/>
          <p:nvPr/>
        </p:nvSpPr>
        <p:spPr>
          <a:xfrm>
            <a:off x="2980864" y="4595629"/>
            <a:ext cx="12326272" cy="10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6399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スクリプトプログラミング演習2</a:t>
            </a:r>
            <a:endParaRPr dirty="0"/>
          </a:p>
        </p:txBody>
      </p:sp>
      <p:sp>
        <p:nvSpPr>
          <p:cNvPr id="93" name="Google Shape;93;p1"/>
          <p:cNvSpPr txBox="1"/>
          <p:nvPr/>
        </p:nvSpPr>
        <p:spPr>
          <a:xfrm>
            <a:off x="5903635" y="7177820"/>
            <a:ext cx="6480730" cy="62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-JP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槙石　隆</a:t>
            </a:r>
            <a:endParaRPr sz="3600" b="1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27BAC522-BC15-59EE-6244-8B6DD3F719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88DFF0FD-F27F-9462-8CFF-1D60D96B9FA0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63E37322-3B79-57C0-43CF-9AE894FB4825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40D728FE-7ECE-920B-AC5C-3EAA7B27B22C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66694E8F-1101-EDCD-DD6E-A83342C4749A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0B840829-1D9A-6818-1860-52BEEB888419}"/>
              </a:ext>
            </a:extLst>
          </p:cNvPr>
          <p:cNvSpPr txBox="1"/>
          <p:nvPr/>
        </p:nvSpPr>
        <p:spPr>
          <a:xfrm>
            <a:off x="1503000" y="1831275"/>
            <a:ext cx="15947100" cy="4653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lvl="0" indent="-7429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python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のインストール確認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ターミナルで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%python3 –version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lvl="0" indent="-7429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未インストールの場合は</a:t>
            </a:r>
            <a:b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%brew install python</a:t>
            </a: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58C64A30-14CE-961E-99FE-D026D6710D84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でも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Jenkins(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アセット変換の自動化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)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BA75819F-D364-6DB2-D38C-8D1B485E7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3742" y="2043516"/>
            <a:ext cx="63754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417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4C892E53-AC55-EE62-1FF1-6709D6341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EC45660F-9354-B074-CEC5-BFEDFA1EF51A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9CE1C92B-8859-04BC-ACF1-6D1392D18CAE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25CFD922-F6C3-85C5-4785-765FCB232122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5697131A-5313-9A49-5F63-80EF4E0519A5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FC3BD802-0822-9B90-54C2-9ECF32717D76}"/>
              </a:ext>
            </a:extLst>
          </p:cNvPr>
          <p:cNvSpPr txBox="1"/>
          <p:nvPr/>
        </p:nvSpPr>
        <p:spPr>
          <a:xfrm>
            <a:off x="1503000" y="1831275"/>
            <a:ext cx="15947100" cy="4653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lvl="0" indent="-7429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公式が 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Python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を内部言語として採用している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はアドオン、プラグイン、バッチ処理などの自動化にすべて 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Python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を使います。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という専用の 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Python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ライブラリが用意されていて、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GUI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の機能をすべて呼び出せます。</a:t>
            </a:r>
          </a:p>
          <a:p>
            <a:pPr marL="742950" lvl="0" indent="-742950">
              <a:lnSpc>
                <a:spcPct val="140000"/>
              </a:lnSpc>
              <a:buFont typeface="+mj-lt"/>
              <a:buAutoNum type="arabicPeriod"/>
            </a:pPr>
            <a:endParaRPr lang="en-US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2B5A1F33-A0CA-E3EB-2B7D-1C3BE45B654A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Python?</a:t>
            </a:r>
          </a:p>
        </p:txBody>
      </p:sp>
    </p:spTree>
    <p:extLst>
      <p:ext uri="{BB962C8B-B14F-4D97-AF65-F5344CB8AC3E}">
        <p14:creationId xmlns:p14="http://schemas.microsoft.com/office/powerpoint/2010/main" val="2639101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B109810E-DFAE-6774-5AA4-EE0E9F01F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598A56A7-28E8-380F-B62F-EEC763D87421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0324EE28-FE4F-772F-6346-0A114FE737F1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B93EE75A-368F-25B2-850B-6A346957E208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B2CD7B17-C6F3-0622-ED5C-7C63AC72DED4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用エクスポートスクリプトを用意（例：</a:t>
            </a: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export_fbx.py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）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A6C35264-3341-B63D-7235-174C9729B63B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14A26A9F-4186-68AE-613D-3ACDBF89D1A0}"/>
              </a:ext>
            </a:extLst>
          </p:cNvPr>
          <p:cNvSpPr txBox="1"/>
          <p:nvPr/>
        </p:nvSpPr>
        <p:spPr>
          <a:xfrm>
            <a:off x="1170450" y="1288907"/>
            <a:ext cx="15947100" cy="6032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export_fbx.py</a:t>
            </a: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import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</a:t>
            </a: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import sys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CLI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引数から</a:t>
            </a: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.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ファイルのパスを取得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input_file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=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sys.argv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[-2]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output_file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=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sys.argv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[-1]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.blend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ファイルを開く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bpy.ops.wm.open_mainfile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(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filepath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input_file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)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全オブジェクトを選択してエクスポート（調整可能）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bpy.ops.object.select_all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(action='SELECT')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bpy.ops.export_scene.fbx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(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filepath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output_file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,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use_selection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=True)</a:t>
            </a:r>
            <a:endParaRPr lang="en-US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  <p:extLst>
      <p:ext uri="{BB962C8B-B14F-4D97-AF65-F5344CB8AC3E}">
        <p14:creationId xmlns:p14="http://schemas.microsoft.com/office/powerpoint/2010/main" val="33953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8217D312-9AE8-8479-A48A-CAE451D55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B682F4D1-A52B-E878-3E65-40381DC9C7FC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5D5F2BC1-7C4E-B431-21E3-1B048DF32B5C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B148F00D-7BA8-8E9D-7A3A-22529D6B8D4C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5044C766-9471-95CE-8EE1-83A08D067E83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用エクスポートスクリプトを用意（例：</a:t>
            </a: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export_fbx.py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）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FAD90EDB-E020-37BA-C509-EE307B37551A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645B62DE-ED83-03DF-91B8-E4CF05FA8374}"/>
              </a:ext>
            </a:extLst>
          </p:cNvPr>
          <p:cNvSpPr txBox="1"/>
          <p:nvPr/>
        </p:nvSpPr>
        <p:spPr>
          <a:xfrm>
            <a:off x="1170450" y="1288907"/>
            <a:ext cx="15947100" cy="60324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export_fbx.py</a:t>
            </a: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import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</a:t>
            </a: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import sys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CLI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引数から</a:t>
            </a: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.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ファイルのパスを取得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input_file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=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sys.argv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[-2]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output_file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=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sys.argv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[-1]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.blend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ファイルを開く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bpy.ops.wm.open_mainfile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(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filepath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input_file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)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全オブジェクトを選択してエクスポート（調整可能）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bpy.ops.object.select_all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(action='SELECT')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bpy.ops.export_scene.fbx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(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filepath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output_file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, 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use_selection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=True)</a:t>
            </a:r>
            <a:endParaRPr lang="en-US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DC65F1A-015D-724D-5748-4FB471E008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1936" y="1603697"/>
            <a:ext cx="7772400" cy="8001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0E47D8F9-36E6-0C1C-49D6-7ADC48CD16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944" y="2283877"/>
            <a:ext cx="7772400" cy="76390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E20530CF-2E10-D6A3-FB87-A14DA79CE0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4675" y="3101169"/>
            <a:ext cx="7772400" cy="1895416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35B37C95-2BF7-B61C-8301-28DB897A84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8044" y="5143500"/>
            <a:ext cx="7772400" cy="762934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BBC53148-47F1-0DB9-BFAD-FF91093CA7B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58559" y="6183753"/>
            <a:ext cx="7772400" cy="762934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955D98A7-D5C2-72D5-8B24-3CDF0710C51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64307" y="6775195"/>
            <a:ext cx="7772400" cy="1369585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EE837505-B3E4-3487-56FE-3CFE7436D6E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986863" y="1330199"/>
            <a:ext cx="5969000" cy="292100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7445B875-D42D-7DD2-24C8-A8B186BE26B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1557861" y="4298091"/>
            <a:ext cx="6311900" cy="26670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1EF18B27-8701-948E-BD38-AE5FDD02AB8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709975" y="6446075"/>
            <a:ext cx="6934200" cy="27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8161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E3F68F08-8754-5E75-6FEA-12C3EB9C06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058C4D51-C985-098C-40CB-9DD3D09C9BF4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E9B05334-60C1-520F-8FBB-C1D6FA2D6001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C7500796-1419-D501-493D-83C31725542B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A19E8F99-8A13-531F-ADB7-D7526DC604C1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 shell script</a:t>
            </a:r>
          </a:p>
        </p:txBody>
      </p: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1D240A2F-B681-7332-6D58-FAFB065F752A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6EE7C6A2-5718-0054-9EF3-4BC48688BD75}"/>
              </a:ext>
            </a:extLst>
          </p:cNvPr>
          <p:cNvSpPr txBox="1"/>
          <p:nvPr/>
        </p:nvSpPr>
        <p:spPr>
          <a:xfrm>
            <a:off x="1170450" y="1288907"/>
            <a:ext cx="15947100" cy="3016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INPUT="/Users/makiishi/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blender_projects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/BMW27/bmw27.blend"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OUTPUT="/Users/makiishi/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blender_projects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export_fbx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/bmw27.fbx"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SCRIPT="/Users/makiishi/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blender_projects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export_fbx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export_fbx.py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"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/Applications/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Blender.app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/Contents/MacOS/Blender \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--background \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--python "$SCRIPT" -- "$INPUT" "$OUTPUT"</a:t>
            </a:r>
            <a:endParaRPr lang="en-US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  <p:extLst>
      <p:ext uri="{BB962C8B-B14F-4D97-AF65-F5344CB8AC3E}">
        <p14:creationId xmlns:p14="http://schemas.microsoft.com/office/powerpoint/2010/main" val="2194142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25356760-DCD7-D181-7350-CC2ED1448C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B4828A77-8F89-E01E-4314-879E4113A77D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A3FDAF34-26C2-A0D8-4711-9CD0CB70ADBD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8438F030-B77A-6847-BC84-55C07B65917F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B690B390-8A92-9A2B-3418-DD116BDC48BE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が有用なケース（例：</a:t>
            </a: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export_fbx_opt.py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）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DA2E6615-0182-E919-6DA6-397CA9C75F7B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図 2">
            <a:extLst>
              <a:ext uri="{FF2B5EF4-FFF2-40B4-BE49-F238E27FC236}">
                <a16:creationId xmlns:a16="http://schemas.microsoft.com/office/drawing/2014/main" id="{DBC289CC-2B5C-9D0F-922D-43BBBD4E5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4279" y="1468466"/>
            <a:ext cx="7048500" cy="4648200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74A03BEF-5ECF-4905-8D0A-75DB175D9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7494" y="1143001"/>
            <a:ext cx="8974565" cy="6900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034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2C73D650-5C3A-0B6F-3B9A-DD88ABA26F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35445AD1-D697-A4F1-6B11-B83B8F20296E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868FDD22-CBDE-7D4E-4B53-328ADD9D591B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07960527-D6F5-7BEB-9FAF-1DC882A40F2B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0619A09C-B9A0-BDA8-2AAB-7E26FFC1C0E7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>
              <a:lnSpc>
                <a:spcPct val="140000"/>
              </a:lnSpc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が有用なケース（例：</a:t>
            </a: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export_fbx_opt.py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）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1416DA46-7A0D-2F9D-7D38-69BFECB079BF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92D9183D-E381-61F9-59D8-D9FEACB1C2C1}"/>
              </a:ext>
            </a:extLst>
          </p:cNvPr>
          <p:cNvSpPr txBox="1"/>
          <p:nvPr/>
        </p:nvSpPr>
        <p:spPr>
          <a:xfrm>
            <a:off x="1170450" y="1070402"/>
            <a:ext cx="15947100" cy="9307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import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</a:t>
            </a:r>
            <a:endParaRPr lang="en" altLang="ja-JP" sz="18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import sys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18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</a:t>
            </a:r>
            <a:r>
              <a:rPr lang="ja-JP" altLang="en-US" sz="18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引数取得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argv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=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sys.argv</a:t>
            </a:r>
            <a:endParaRPr lang="en" altLang="ja-JP" sz="18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argv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=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argv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[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argv.index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("--") + 1:]  # "--" </a:t>
            </a:r>
            <a:r>
              <a:rPr lang="ja-JP" altLang="en-US" sz="18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以降の引数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input_path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=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argv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[0]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output_path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=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argv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[1]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18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.blend </a:t>
            </a:r>
            <a:r>
              <a:rPr lang="ja-JP" altLang="en-US" sz="18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ファイルを開く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bpy.ops.wm.open_mainfile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(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filepath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input_path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)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18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FBX </a:t>
            </a:r>
            <a:r>
              <a:rPr lang="ja-JP" altLang="en-US" sz="18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エクスポートの設定と実行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bpy.ops.export_scene.fbx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(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 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filepath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output_path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,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 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apply_unit_scale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=False,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 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apply_scale_options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='FBX_SCALE_NONE',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 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use_selection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=False,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 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apply_mesh_modifiers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=True,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 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bake_anim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=True,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 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add_leaf_bones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=False,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 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axis_forward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='-Z',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  </a:t>
            </a:r>
            <a:r>
              <a:rPr lang="en" altLang="ja-JP" sz="18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axis_up</a:t>
            </a: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='Y'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18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)</a:t>
            </a:r>
            <a:endParaRPr lang="en-US" sz="18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  <p:extLst>
      <p:ext uri="{BB962C8B-B14F-4D97-AF65-F5344CB8AC3E}">
        <p14:creationId xmlns:p14="http://schemas.microsoft.com/office/powerpoint/2010/main" val="976274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7EA4CAF5-9838-3C4D-6BA3-40F1C55BB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0551F183-17C0-1E18-1DA1-761E3AB739AD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5DBAF0FB-77E3-259E-E617-1C3DCFD2AE6A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40EC87FF-C27F-004D-40B1-1DAF14D7B617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3C69C38F-6C56-040D-59E6-D7541DFCA0B3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A11CAEB5-125B-235E-DC4F-0F1D129AA258}"/>
              </a:ext>
            </a:extLst>
          </p:cNvPr>
          <p:cNvSpPr txBox="1"/>
          <p:nvPr/>
        </p:nvSpPr>
        <p:spPr>
          <a:xfrm>
            <a:off x="1503000" y="1831275"/>
            <a:ext cx="15947100" cy="232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Unity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プロジェクトの定期バックアップ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Blenderファイルを作成＋UnityBuildの連携</a:t>
            </a:r>
            <a:endParaRPr lang="en-US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8A1FA621-9A29-5EAD-5997-5BA0A24775FC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を用いた拡張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  <p:extLst>
      <p:ext uri="{BB962C8B-B14F-4D97-AF65-F5344CB8AC3E}">
        <p14:creationId xmlns:p14="http://schemas.microsoft.com/office/powerpoint/2010/main" val="38268044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E7D71BED-F6E0-CAF4-D82F-D419CE9CA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697C361E-C66A-FD26-9998-2531EF3031E3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4D2EDEB5-D807-37DA-E895-D87F6888BF04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0277A875-D7E4-3F09-5BA6-75FC24D8BFA9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69E09404-DC57-2276-0935-EBA8C3B80568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9556268D-0564-0C19-6002-BED5C17F394E}"/>
              </a:ext>
            </a:extLst>
          </p:cNvPr>
          <p:cNvSpPr txBox="1"/>
          <p:nvPr/>
        </p:nvSpPr>
        <p:spPr>
          <a:xfrm>
            <a:off x="1503000" y="1831275"/>
            <a:ext cx="15947100" cy="69803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lvl="0" indent="-7429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バックアップ対象ファイル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Assets/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（必須）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ProjectSettings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（必須）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Packages/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（依存解決のため）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（任意）</a:t>
            </a: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UserSettings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（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Editor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環境の設定。個人用）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lvl="0" indent="-74295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zip（圧縮）コマンド</a:t>
            </a:r>
            <a:b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%zip -r </a:t>
            </a: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UnityProjectBackup</a:t>
            </a: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_$(date +%</a:t>
            </a: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Y%m%d</a:t>
            </a: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_%H%M).zip Assets </a:t>
            </a: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ProjectSettings</a:t>
            </a: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Packages </a:t>
            </a: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UserSettings</a:t>
            </a:r>
            <a:endParaRPr lang="en-US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4DD19C35-F39C-11CB-D354-A6E7C671387D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Unity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プロジェクトのバックアップ例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  <p:extLst>
      <p:ext uri="{BB962C8B-B14F-4D97-AF65-F5344CB8AC3E}">
        <p14:creationId xmlns:p14="http://schemas.microsoft.com/office/powerpoint/2010/main" val="1791334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/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/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/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/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/>
          <p:cNvSpPr txBox="1"/>
          <p:nvPr/>
        </p:nvSpPr>
        <p:spPr>
          <a:xfrm>
            <a:off x="1503000" y="1831275"/>
            <a:ext cx="15947100" cy="232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lvl="0" indent="-742950">
              <a:lnSpc>
                <a:spcPct val="140000"/>
              </a:lnSpc>
              <a:buFont typeface="+mj-lt"/>
              <a:buAutoNum type="arabicPeriod"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のインストール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https://</a:t>
            </a: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www.blender.org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/download/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endParaRPr lang="en-US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03" name="Google Shape;103;p2"/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でも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E166F0FE-60E1-93BD-A245-EEFD52E00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627" y="3818751"/>
            <a:ext cx="7772400" cy="5966137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6E7C4A29-66BF-9A43-6561-613F00A3EE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87231" y="5143500"/>
            <a:ext cx="6807200" cy="46863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8209F8D8-9D42-55CB-00D4-B2870079E5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89F91C88-7004-9262-D51D-32980AA8DD19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BE51560B-5CFD-5CF8-7FE6-1A49CA34937E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9EB38D19-E0CA-317A-9417-6710C3B0860D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1D2C6553-106E-BCF1-2860-178B2A7991C6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E5EEF663-C543-EABC-6446-0E882B9C7EC0}"/>
              </a:ext>
            </a:extLst>
          </p:cNvPr>
          <p:cNvSpPr txBox="1"/>
          <p:nvPr/>
        </p:nvSpPr>
        <p:spPr>
          <a:xfrm>
            <a:off x="1503000" y="1831275"/>
            <a:ext cx="15947100" cy="620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パスの設定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% </a:t>
            </a: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sudo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ln -s /Applications/</a:t>
            </a: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Blender.app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/Contents/MacOS/Blender /</a:t>
            </a: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usr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/local/bin/blender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確認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% blender --version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Windowsの場合はPATHを通すかフルパスを指定して実行</a:t>
            </a:r>
            <a:endParaRPr lang="en-US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9DD81A7B-2526-4ED7-4846-17DEE50A8631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でも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</a:t>
            </a:r>
          </a:p>
        </p:txBody>
      </p:sp>
    </p:spTree>
    <p:extLst>
      <p:ext uri="{BB962C8B-B14F-4D97-AF65-F5344CB8AC3E}">
        <p14:creationId xmlns:p14="http://schemas.microsoft.com/office/powerpoint/2010/main" val="1416096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56C173BB-522C-030C-7463-A930436F0E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A3C60CDD-F091-59D9-5AE6-1B84C83B7E1B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19FA4303-A4E2-DF71-68D2-CFA008A7CC9F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CF73291C-05AB-D622-BF38-17DE2AFA58FB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A88F6FCB-34E7-2C6A-C25C-6D4DCCF71C85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2DE6075B-CAAA-27A1-E8DB-2AB3DE213799}"/>
              </a:ext>
            </a:extLst>
          </p:cNvPr>
          <p:cNvSpPr txBox="1"/>
          <p:nvPr/>
        </p:nvSpPr>
        <p:spPr>
          <a:xfrm>
            <a:off x="1503000" y="1831275"/>
            <a:ext cx="15947100" cy="54291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を起動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GUI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 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.blend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ファイルを開く。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解像度、出力形式（</a:t>
            </a: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PNG, JPEG, MP4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など）、出力先フォルダを確認／設定。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レンダリング実行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メニューから 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Render → Render Animation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を選択。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レンダリング中は 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 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が専有される（長時間作業が止まる）。</a:t>
            </a:r>
            <a:endParaRPr lang="en-US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A7C78513-C104-D16A-AE6C-E1F172A3718B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Blenderd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でのレンダリングのフロー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  <p:extLst>
      <p:ext uri="{BB962C8B-B14F-4D97-AF65-F5344CB8AC3E}">
        <p14:creationId xmlns:p14="http://schemas.microsoft.com/office/powerpoint/2010/main" val="2803045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8AE8EAA0-26A6-8440-7A0A-13EFBFC75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2DAFC664-6AFA-CD20-C03D-B2C28AE7AB27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4052F328-C9BC-9AF6-27E0-7EB26DA54A4D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BC4A98E3-84FA-5CEF-9209-822070C4C9C2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52AF502A-BD39-C0A4-B1C4-37F12C393470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7391141C-AEEA-F879-A4E0-A4E4E5BA0450}"/>
              </a:ext>
            </a:extLst>
          </p:cNvPr>
          <p:cNvSpPr txBox="1"/>
          <p:nvPr/>
        </p:nvSpPr>
        <p:spPr>
          <a:xfrm>
            <a:off x="1503000" y="1831275"/>
            <a:ext cx="15947100" cy="232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重たいファイルで試す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https://</a:t>
            </a: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www.blender.org</a:t>
            </a: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/download/demo-files/</a:t>
            </a:r>
            <a:b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https://</a:t>
            </a: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download.blender.org</a:t>
            </a: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/demo/test/BMW27_2.blend.zip</a:t>
            </a: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9F920990-36AD-F9CE-550B-70D630F9439A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でも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</a:t>
            </a: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83511232-B933-DD82-970F-6E5930CC0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46777" y="5529021"/>
            <a:ext cx="7772400" cy="4334142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51C73D2F-5787-BE3B-0962-DF8B3771CC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4150" y="4933663"/>
            <a:ext cx="7772400" cy="499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702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35524C8A-D23D-F234-1F15-F269CCE1C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EE8D202F-61F6-6930-BD69-EB48EEE4F2FD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EE43BBAE-FE3A-E8E0-7183-369D2E00A2B7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55213BA5-DE8D-0244-8E45-AC89A91CB8B6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4F027502-1311-82CF-DB85-4C991683175A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E66ACD02-6314-C0D5-B9FD-472FEC4106A1}"/>
              </a:ext>
            </a:extLst>
          </p:cNvPr>
          <p:cNvSpPr txBox="1"/>
          <p:nvPr/>
        </p:nvSpPr>
        <p:spPr>
          <a:xfrm>
            <a:off x="1503000" y="1831275"/>
            <a:ext cx="15947100" cy="23267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重たすぎた・・・</a:t>
            </a:r>
            <a:b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</a:b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https://</a:t>
            </a: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download.blender.org</a:t>
            </a: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/archive/gallery/</a:t>
            </a: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eevee</a:t>
            </a:r>
            <a:r>
              <a:rPr lang="en-US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-samples/hatching-shader/</a:t>
            </a: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C421CBE0-9D0C-9CDE-5B60-B6E4FC0EB642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でも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0A329D1-0DA4-38BC-E551-5920DC421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24276" y="4158066"/>
            <a:ext cx="9207709" cy="559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481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B67889F0-2ED1-1B9C-BE9D-0C5F391C5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656A51A5-8F13-7E1E-7A26-26070846C308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54BFE774-07B8-7121-9212-6FDD18B11A01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A58C0892-7F0F-B87A-14F0-B608101B3611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3C7BDE96-6D41-9B9F-A6B3-1DA0F91BA3D7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23C5B978-63E9-3132-952F-4D266A433F64}"/>
              </a:ext>
            </a:extLst>
          </p:cNvPr>
          <p:cNvSpPr txBox="1"/>
          <p:nvPr/>
        </p:nvSpPr>
        <p:spPr>
          <a:xfrm>
            <a:off x="1503000" y="1831275"/>
            <a:ext cx="15947100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フリースタイルプロジェクト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シェルの実行</a:t>
            </a:r>
            <a:endParaRPr lang="en-US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B841B259-9F36-4F48-44A7-48EE523D951B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でも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 (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レンダリングの自動化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60080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1CC8359D-494F-C3E1-9118-A8C8728FE1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AD5C8141-E8BE-6677-AC4B-E9A7C6B19FEA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82D18C84-F7E6-BDDD-8994-DE52419F69A6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31383533-0562-3F8F-19CB-AA4516A23467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57468210-95B9-4474-191B-9BF1FB91420C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93ED4B89-1054-3E9E-9E39-CA79D335AC15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 shell script</a:t>
            </a:r>
          </a:p>
        </p:txBody>
      </p:sp>
      <p:sp>
        <p:nvSpPr>
          <p:cNvPr id="2" name="Google Shape;102;p2">
            <a:extLst>
              <a:ext uri="{FF2B5EF4-FFF2-40B4-BE49-F238E27FC236}">
                <a16:creationId xmlns:a16="http://schemas.microsoft.com/office/drawing/2014/main" id="{FC950177-B0D0-5D4A-E20F-06969D261AD0}"/>
              </a:ext>
            </a:extLst>
          </p:cNvPr>
          <p:cNvSpPr txBox="1"/>
          <p:nvPr/>
        </p:nvSpPr>
        <p:spPr>
          <a:xfrm>
            <a:off x="1170450" y="1288907"/>
            <a:ext cx="15947100" cy="8617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#!/bin/bash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出力ディレクトリ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OUT_DIR="/Users/makiishi/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blender_projects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/BMW27/output"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mkdir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-p "$OUT_DIR"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タイムスタンプ付きファイル名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TIMESTAMP=$(date +%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Y%m%d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_%H%M)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OUTPUT_NAME="bmw27_${TIMESTAMP}"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Blender 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実行パス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BLENDER_PATH="/Applications/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Blender.app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/Contents/MacOS/Blender"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.blend 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ファイル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BLEND_FILE="/Users/makiishi/</a:t>
            </a:r>
            <a:r>
              <a:rPr lang="en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blender_projects</a:t>
            </a: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/BMW27/BMW27.blend"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endParaRPr lang="en" altLang="ja-JP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# 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レンダリング実行（</a:t>
            </a: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1</a:t>
            </a:r>
            <a:r>
              <a:rPr lang="ja-JP" altLang="en-US" sz="20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フレームだけ）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"$BLENDER_PATH" -b "$BLEND_FILE" \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--python-expr "import </a:t>
            </a:r>
            <a:r>
              <a:rPr lang="en-US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</a:t>
            </a: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; </a:t>
            </a:r>
            <a:r>
              <a:rPr lang="en-US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bpy.context.scene.render.resolution_x</a:t>
            </a: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=3840; </a:t>
            </a:r>
            <a:r>
              <a:rPr lang="en-US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bpy.context.scene.render.resolution_y</a:t>
            </a: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=2160; </a:t>
            </a:r>
            <a:r>
              <a:rPr lang="en-US" altLang="ja-JP" sz="20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bpy.context.scene.render.resolution_percentage</a:t>
            </a: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=100" \</a:t>
            </a:r>
          </a:p>
          <a:p>
            <a:pPr marR="0" lvl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ja-JP" sz="20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  -o "${OUT_DIR}/${OUTPUT_NAME}_" -F PNG -f 1</a:t>
            </a:r>
            <a:endParaRPr lang="en-US" sz="20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</p:spTree>
    <p:extLst>
      <p:ext uri="{BB962C8B-B14F-4D97-AF65-F5344CB8AC3E}">
        <p14:creationId xmlns:p14="http://schemas.microsoft.com/office/powerpoint/2010/main" val="2302793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>
          <a:extLst>
            <a:ext uri="{FF2B5EF4-FFF2-40B4-BE49-F238E27FC236}">
              <a16:creationId xmlns:a16="http://schemas.microsoft.com/office/drawing/2014/main" id="{6DB90ACE-BC13-AFBD-4D23-40BC8B782D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oogle Shape;98;p2">
            <a:extLst>
              <a:ext uri="{FF2B5EF4-FFF2-40B4-BE49-F238E27FC236}">
                <a16:creationId xmlns:a16="http://schemas.microsoft.com/office/drawing/2014/main" id="{8706DC4D-DE8D-97D5-1EC6-BE6FEABDE845}"/>
              </a:ext>
            </a:extLst>
          </p:cNvPr>
          <p:cNvGrpSpPr/>
          <p:nvPr/>
        </p:nvGrpSpPr>
        <p:grpSpPr>
          <a:xfrm>
            <a:off x="194299" y="-11386"/>
            <a:ext cx="167549" cy="887686"/>
            <a:chOff x="0" y="-47625"/>
            <a:chExt cx="44128" cy="233794"/>
          </a:xfrm>
        </p:grpSpPr>
        <p:sp>
          <p:nvSpPr>
            <p:cNvPr id="99" name="Google Shape;99;p2">
              <a:extLst>
                <a:ext uri="{FF2B5EF4-FFF2-40B4-BE49-F238E27FC236}">
                  <a16:creationId xmlns:a16="http://schemas.microsoft.com/office/drawing/2014/main" id="{68A2FC07-A4C9-D029-9427-D311C492EF28}"/>
                </a:ext>
              </a:extLst>
            </p:cNvPr>
            <p:cNvSpPr/>
            <p:nvPr/>
          </p:nvSpPr>
          <p:spPr>
            <a:xfrm>
              <a:off x="0" y="0"/>
              <a:ext cx="44128" cy="186169"/>
            </a:xfrm>
            <a:custGeom>
              <a:avLst/>
              <a:gdLst/>
              <a:ahLst/>
              <a:cxnLst/>
              <a:rect l="l" t="t" r="r" b="b"/>
              <a:pathLst>
                <a:path w="44128" h="186169" extrusionOk="0">
                  <a:moveTo>
                    <a:pt x="0" y="0"/>
                  </a:moveTo>
                  <a:lnTo>
                    <a:pt x="44128" y="0"/>
                  </a:lnTo>
                  <a:lnTo>
                    <a:pt x="44128" y="186169"/>
                  </a:lnTo>
                  <a:lnTo>
                    <a:pt x="0" y="186169"/>
                  </a:lnTo>
                  <a:close/>
                </a:path>
              </a:pathLst>
            </a:custGeom>
            <a:solidFill>
              <a:srgbClr val="004E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>
              <a:extLst>
                <a:ext uri="{FF2B5EF4-FFF2-40B4-BE49-F238E27FC236}">
                  <a16:creationId xmlns:a16="http://schemas.microsoft.com/office/drawing/2014/main" id="{DEB555ED-B848-AD4E-D06D-9833EBD0F7B1}"/>
                </a:ext>
              </a:extLst>
            </p:cNvPr>
            <p:cNvSpPr txBox="1"/>
            <p:nvPr/>
          </p:nvSpPr>
          <p:spPr>
            <a:xfrm>
              <a:off x="0" y="-47625"/>
              <a:ext cx="44128" cy="23379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01" name="Google Shape;101;p2">
            <a:extLst>
              <a:ext uri="{FF2B5EF4-FFF2-40B4-BE49-F238E27FC236}">
                <a16:creationId xmlns:a16="http://schemas.microsoft.com/office/drawing/2014/main" id="{E916B6A7-4457-95FE-98C3-E0F47DC06F29}"/>
              </a:ext>
            </a:extLst>
          </p:cNvPr>
          <p:cNvCxnSpPr/>
          <p:nvPr/>
        </p:nvCxnSpPr>
        <p:spPr>
          <a:xfrm>
            <a:off x="0" y="1009650"/>
            <a:ext cx="18288000" cy="0"/>
          </a:xfrm>
          <a:prstGeom prst="straightConnector1">
            <a:avLst/>
          </a:prstGeom>
          <a:noFill/>
          <a:ln w="3810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2" name="Google Shape;102;p2">
            <a:extLst>
              <a:ext uri="{FF2B5EF4-FFF2-40B4-BE49-F238E27FC236}">
                <a16:creationId xmlns:a16="http://schemas.microsoft.com/office/drawing/2014/main" id="{70ACDD2C-5F4B-5809-2E50-F36461AFBF53}"/>
              </a:ext>
            </a:extLst>
          </p:cNvPr>
          <p:cNvSpPr txBox="1"/>
          <p:nvPr/>
        </p:nvSpPr>
        <p:spPr>
          <a:xfrm>
            <a:off x="1503000" y="1831275"/>
            <a:ext cx="15947100" cy="15511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フリースタイルプロジェクト</a:t>
            </a:r>
            <a:endParaRPr lang="en-US" altLang="ja-JP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  <a:p>
            <a:pPr marL="742950" marR="0" lvl="0" indent="-7429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シェルの実行</a:t>
            </a:r>
            <a:endParaRPr lang="en-US" sz="3600" b="1" dirty="0">
              <a:solidFill>
                <a:srgbClr val="545454"/>
              </a:solidFill>
              <a:latin typeface="Noto Sans JP"/>
              <a:ea typeface="Noto Sans JP"/>
              <a:cs typeface="Noto Sans JP"/>
              <a:sym typeface="Noto Sans JP"/>
            </a:endParaRPr>
          </a:p>
        </p:txBody>
      </p:sp>
      <p:sp>
        <p:nvSpPr>
          <p:cNvPr id="103" name="Google Shape;103;p2">
            <a:extLst>
              <a:ext uri="{FF2B5EF4-FFF2-40B4-BE49-F238E27FC236}">
                <a16:creationId xmlns:a16="http://schemas.microsoft.com/office/drawing/2014/main" id="{1342F173-3F2E-7840-2301-7D4735DB0CC9}"/>
              </a:ext>
            </a:extLst>
          </p:cNvPr>
          <p:cNvSpPr txBox="1"/>
          <p:nvPr/>
        </p:nvSpPr>
        <p:spPr>
          <a:xfrm>
            <a:off x="593724" y="173302"/>
            <a:ext cx="16665576" cy="7755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Blender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でも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Jenkins(</a:t>
            </a:r>
            <a:r>
              <a:rPr lang="ja-JP" altLang="en-US" sz="3600" b="1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アセット変換の自動化</a:t>
            </a:r>
            <a:r>
              <a:rPr lang="en-US" altLang="ja-JP" sz="3600" b="1" dirty="0">
                <a:solidFill>
                  <a:srgbClr val="545454"/>
                </a:solidFill>
                <a:latin typeface="Noto Sans JP"/>
                <a:ea typeface="Noto Sans JP"/>
                <a:cs typeface="Noto Sans JP"/>
                <a:sym typeface="Noto Sans JP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155006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3845</TotalTime>
  <Words>1099</Words>
  <Application>Microsoft Macintosh PowerPoint</Application>
  <PresentationFormat>ユーザー設定</PresentationFormat>
  <Paragraphs>118</Paragraphs>
  <Slides>19</Slides>
  <Notes>19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3" baseType="lpstr">
      <vt:lpstr>Arial</vt:lpstr>
      <vt:lpstr>Noto Sans JP</vt:lpstr>
      <vt:lpstr>Calibri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槙石　隆</cp:lastModifiedBy>
  <cp:revision>198</cp:revision>
  <dcterms:created xsi:type="dcterms:W3CDTF">2006-08-16T00:00:00Z</dcterms:created>
  <dcterms:modified xsi:type="dcterms:W3CDTF">2025-05-25T15:15:49Z</dcterms:modified>
</cp:coreProperties>
</file>